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41"/>
  </p:notesMasterIdLst>
  <p:sldIdLst>
    <p:sldId id="256" r:id="rId5"/>
    <p:sldId id="29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Neucha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1e31110d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1e31110d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1e31110d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1e31110d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1e31110d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1e31110d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1e31110d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1e31110d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1e31110d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1e31110d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1e31110d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1e31110d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e31110d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e31110d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e31110d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e31110d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1e31110d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1e31110d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1e31110d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1e31110d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●Example: Students will be able to </a:t>
            </a:r>
            <a:r>
              <a:rPr lang="en-GB" b="1" dirty="0">
                <a:solidFill>
                  <a:schemeClr val="dk1"/>
                </a:solidFill>
              </a:rPr>
              <a:t>describe</a:t>
            </a:r>
            <a:r>
              <a:rPr lang="en-GB" dirty="0">
                <a:solidFill>
                  <a:schemeClr val="dk1"/>
                </a:solidFill>
              </a:rPr>
              <a:t> the concept of </a:t>
            </a:r>
            <a:r>
              <a:rPr lang="en-GB" b="1" dirty="0">
                <a:solidFill>
                  <a:schemeClr val="dk1"/>
                </a:solidFill>
              </a:rPr>
              <a:t>density </a:t>
            </a:r>
            <a:r>
              <a:rPr lang="en-GB" dirty="0">
                <a:solidFill>
                  <a:schemeClr val="dk1"/>
                </a:solidFill>
              </a:rPr>
              <a:t>and apply it to </a:t>
            </a:r>
            <a:r>
              <a:rPr lang="en-GB" b="1" dirty="0">
                <a:solidFill>
                  <a:schemeClr val="dk1"/>
                </a:solidFill>
              </a:rPr>
              <a:t>floating and sinking.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●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Examples: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e31110d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1e31110d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e31110d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1e31110d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e31110d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1e31110d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1e31110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1e31110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1e31110d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1e31110d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e31110d6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1e31110d6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1e31110d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1e31110d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1e31110d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1e31110d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1e31110d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1e31110d6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1e31110d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1e31110d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1e31110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1e31110d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1e31110d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1e31110d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1e31110d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1e31110d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1e31110d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1e31110d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1e31110d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1e31110d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1e31110d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1e31110d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1e31110d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1e31110d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1e31110d6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1e31110d6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1e31110d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1e31110d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1e31110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1e31110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1e31110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1e31110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1e31110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1e31110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1e31110d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1e31110d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1e31110d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1e31110d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Learning Objective and Success Criteri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529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acherspayteachers.com/Store/The-Painted-Crow?aref=kqiyffpn" TargetMode="External"/><Relationship Id="rId3" Type="http://schemas.openxmlformats.org/officeDocument/2006/relationships/hyperlink" Target="https://www.teacherspayteachers.com/Store/Kimberly-Geswein-Fonts?aref=4q4lerbd" TargetMode="External"/><Relationship Id="rId7" Type="http://schemas.openxmlformats.org/officeDocument/2006/relationships/hyperlink" Target="https://www.teacherspayteachers.com/Store/The-Cher-Room?aref=xn43ugt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acherspayteachers.com/Store/The-3am-Teacher?aref=xn43ugts" TargetMode="External"/><Relationship Id="rId5" Type="http://schemas.openxmlformats.org/officeDocument/2006/relationships/hyperlink" Target="https://www.teacherspayteachers.com/Store/Kb3teach?aref=xn43ugts" TargetMode="External"/><Relationship Id="rId10" Type="http://schemas.openxmlformats.org/officeDocument/2006/relationships/hyperlink" Target="https://www.teacherspayteachers.com/Store/Teachers-Resource-Force?aref=irshqd5g" TargetMode="External"/><Relationship Id="rId4" Type="http://schemas.openxmlformats.org/officeDocument/2006/relationships/hyperlink" Target="https://images.app.goo.gl/mh1EHhmhR6ekQAte9" TargetMode="External"/><Relationship Id="rId9" Type="http://schemas.openxmlformats.org/officeDocument/2006/relationships/hyperlink" Target="https://www.teacherspayteachers.com/Store/Sarah-Pecorino-Illustration?aref=5dsr5q6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9575"/>
            <a:ext cx="8839201" cy="285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4988"/>
            <a:ext cx="9144000" cy="345351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oxygen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reactants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blue.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00" name="Google Shape;100;p21"/>
          <p:cNvCxnSpPr/>
          <p:nvPr/>
        </p:nvCxnSpPr>
        <p:spPr>
          <a:xfrm rot="10800000" flipH="1">
            <a:off x="2151525" y="761900"/>
            <a:ext cx="6331200" cy="22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" name="Google Shape;1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1"/>
          <p:cNvCxnSpPr/>
          <p:nvPr/>
        </p:nvCxnSpPr>
        <p:spPr>
          <a:xfrm>
            <a:off x="4314275" y="2420475"/>
            <a:ext cx="336300" cy="0"/>
          </a:xfrm>
          <a:prstGeom prst="straightConnector1">
            <a:avLst/>
          </a:prstGeom>
          <a:noFill/>
          <a:ln w="28575" cap="flat" cmpd="sng">
            <a:solidFill>
              <a:srgbClr val="469D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4988"/>
            <a:ext cx="9144000" cy="34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8068"/>
            <a:ext cx="9144000" cy="342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45787"/>
            <a:ext cx="9143999" cy="345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4314275" y="2420475"/>
            <a:ext cx="336300" cy="0"/>
          </a:xfrm>
          <a:prstGeom prst="straightConnector1">
            <a:avLst/>
          </a:prstGeom>
          <a:noFill/>
          <a:ln w="28575" cap="flat" cmpd="sng">
            <a:solidFill>
              <a:srgbClr val="469D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22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5613"/>
            <a:ext cx="9143999" cy="3432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3"/>
          <p:cNvCxnSpPr/>
          <p:nvPr/>
        </p:nvCxnSpPr>
        <p:spPr>
          <a:xfrm>
            <a:off x="4314275" y="2420475"/>
            <a:ext cx="336300" cy="0"/>
          </a:xfrm>
          <a:prstGeom prst="straightConnector1">
            <a:avLst/>
          </a:prstGeom>
          <a:noFill/>
          <a:ln w="28575" cap="flat" cmpd="sng">
            <a:solidFill>
              <a:srgbClr val="469D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3"/>
          <p:cNvSpPr txBox="1"/>
          <p:nvPr/>
        </p:nvSpPr>
        <p:spPr>
          <a:xfrm>
            <a:off x="392200" y="168100"/>
            <a:ext cx="87069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sodium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reactants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 in purple.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21" name="Google Shape;121;p23"/>
          <p:cNvCxnSpPr/>
          <p:nvPr/>
        </p:nvCxnSpPr>
        <p:spPr>
          <a:xfrm rot="10800000" flipH="1">
            <a:off x="2151525" y="750800"/>
            <a:ext cx="6611400" cy="336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3475"/>
            <a:ext cx="9143999" cy="347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675"/>
            <a:ext cx="9143999" cy="345615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carbon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reactants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green.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34" name="Google Shape;134;p25"/>
          <p:cNvCxnSpPr/>
          <p:nvPr/>
        </p:nvCxnSpPr>
        <p:spPr>
          <a:xfrm rot="10800000" flipH="1">
            <a:off x="2151525" y="779600"/>
            <a:ext cx="6533100" cy="48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650"/>
            <a:ext cx="9143998" cy="34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088"/>
            <a:ext cx="9144000" cy="349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9775"/>
            <a:ext cx="9143999" cy="352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2850"/>
            <a:ext cx="9144000" cy="35778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/>
        </p:nvSpPr>
        <p:spPr>
          <a:xfrm>
            <a:off x="1781725" y="1602450"/>
            <a:ext cx="134400" cy="28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7277"/>
            <a:ext cx="9143999" cy="360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hydrogen in the products in red.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63" name="Google Shape;163;p30"/>
          <p:cNvCxnSpPr/>
          <p:nvPr/>
        </p:nvCxnSpPr>
        <p:spPr>
          <a:xfrm rot="10800000" flipH="1">
            <a:off x="2151525" y="761900"/>
            <a:ext cx="6488100" cy="22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469693" y="2736833"/>
            <a:ext cx="6322319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Define </a:t>
            </a:r>
            <a:r>
              <a:rPr lang="en-US" sz="1600" dirty="0">
                <a:solidFill>
                  <a:srgbClr val="6F6F6F"/>
                </a:solidFill>
                <a:latin typeface="Century Gothic" panose="020B0502020202020204" pitchFamily="34" charset="0"/>
              </a:rPr>
              <a:t>the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Law of Conservation of Mass</a:t>
            </a:r>
          </a:p>
          <a:p>
            <a:pPr marL="285750" indent="-285750">
              <a:spcAft>
                <a:spcPts val="1600"/>
              </a:spcAft>
            </a:pPr>
            <a:r>
              <a:rPr lang="en-US" sz="1600" b="1" i="0" dirty="0">
                <a:solidFill>
                  <a:srgbClr val="228B22"/>
                </a:solidFill>
                <a:effectLst/>
                <a:latin typeface="Century Gothic" panose="020B0502020202020204" pitchFamily="34" charset="0"/>
              </a:rPr>
              <a:t>Understand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Century Gothic" panose="020B0502020202020204" pitchFamily="34" charset="0"/>
              </a:rPr>
              <a:t> that </a:t>
            </a:r>
            <a:r>
              <a:rPr lang="en-US" sz="1600" b="1" i="0" dirty="0">
                <a:solidFill>
                  <a:srgbClr val="444444"/>
                </a:solidFill>
                <a:effectLst/>
                <a:latin typeface="Century Gothic" panose="020B0502020202020204" pitchFamily="34" charset="0"/>
              </a:rPr>
              <a:t>the number of atoms never change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Century Gothic" panose="020B0502020202020204" pitchFamily="34" charset="0"/>
              </a:rPr>
              <a:t> within a reaction.</a:t>
            </a:r>
          </a:p>
          <a:p>
            <a:pPr marL="285750" indent="-285750">
              <a:spcAft>
                <a:spcPts val="1600"/>
              </a:spcAft>
            </a:pPr>
            <a:r>
              <a:rPr lang="en-US" sz="1600" b="1" i="0" dirty="0">
                <a:solidFill>
                  <a:srgbClr val="228B22"/>
                </a:solidFill>
                <a:effectLst/>
                <a:latin typeface="Century Gothic" panose="020B0502020202020204" pitchFamily="34" charset="0"/>
              </a:rPr>
              <a:t>Calculate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Century Gothic" panose="020B0502020202020204" pitchFamily="34" charset="0"/>
              </a:rPr>
              <a:t> the mass of products, given the mass of the reactants.</a:t>
            </a:r>
            <a:endParaRPr sz="1600" b="1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Students will be able to explain the Law of Conservation of Mass</a:t>
            </a:r>
          </a:p>
        </p:txBody>
      </p:sp>
      <p:graphicFrame>
        <p:nvGraphicFramePr>
          <p:cNvPr id="95" name="Google Shape;95;p15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6" name="Google Shape;96;p15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7" name="Google Shape;97;p15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6475"/>
            <a:ext cx="9144001" cy="35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7538"/>
            <a:ext cx="9143999" cy="356841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oxygen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products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blue.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76" name="Google Shape;176;p32"/>
          <p:cNvCxnSpPr/>
          <p:nvPr/>
        </p:nvCxnSpPr>
        <p:spPr>
          <a:xfrm rot="10800000" flipH="1">
            <a:off x="2151525" y="746000"/>
            <a:ext cx="6252900" cy="384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2663"/>
            <a:ext cx="9144000" cy="355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675"/>
            <a:ext cx="9143998" cy="354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>
            <a:off x="7227800" y="3765175"/>
            <a:ext cx="179400" cy="1569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4"/>
          <p:cNvSpPr txBox="1"/>
          <p:nvPr/>
        </p:nvSpPr>
        <p:spPr>
          <a:xfrm>
            <a:off x="392200" y="168100"/>
            <a:ext cx="8617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sodium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products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 in purple.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190" name="Google Shape;190;p34"/>
          <p:cNvCxnSpPr/>
          <p:nvPr/>
        </p:nvCxnSpPr>
        <p:spPr>
          <a:xfrm rot="10800000" flipH="1">
            <a:off x="2151525" y="750800"/>
            <a:ext cx="6510600" cy="336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675"/>
            <a:ext cx="9143998" cy="354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5300"/>
            <a:ext cx="9143999" cy="35329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392200" y="168100"/>
            <a:ext cx="83820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carbon </a:t>
            </a:r>
            <a:r>
              <a:rPr lang="en"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rPr>
              <a:t>in the products </a:t>
            </a:r>
            <a:r>
              <a:rPr lang="en" sz="3000">
                <a:latin typeface="Neucha"/>
                <a:ea typeface="Neucha"/>
                <a:cs typeface="Neucha"/>
                <a:sym typeface="Neucha"/>
              </a:rPr>
              <a:t>in green.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203" name="Google Shape;203;p36"/>
          <p:cNvCxnSpPr/>
          <p:nvPr/>
        </p:nvCxnSpPr>
        <p:spPr>
          <a:xfrm rot="10800000" flipH="1">
            <a:off x="2151525" y="761900"/>
            <a:ext cx="6443400" cy="225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1425"/>
            <a:ext cx="9143999" cy="35406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5" y="152400"/>
            <a:ext cx="9095825" cy="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1616550"/>
            <a:ext cx="8839199" cy="191038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/>
          <p:nvPr/>
        </p:nvSpPr>
        <p:spPr>
          <a:xfrm rot="5400000">
            <a:off x="1094225" y="-149625"/>
            <a:ext cx="1143000" cy="2854200"/>
          </a:xfrm>
          <a:prstGeom prst="rightBrace">
            <a:avLst>
              <a:gd name="adj1" fmla="val 14707"/>
              <a:gd name="adj2" fmla="val 14301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5" y="152400"/>
            <a:ext cx="9095825" cy="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9200"/>
            <a:ext cx="8839200" cy="18851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/>
          <p:nvPr/>
        </p:nvSpPr>
        <p:spPr>
          <a:xfrm rot="5400000">
            <a:off x="3917175" y="-9825"/>
            <a:ext cx="1164000" cy="2543700"/>
          </a:xfrm>
          <a:prstGeom prst="rightBrace">
            <a:avLst>
              <a:gd name="adj1" fmla="val 21179"/>
              <a:gd name="adj2" fmla="val 48899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5" y="152400"/>
            <a:ext cx="9095825" cy="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5" y="1571175"/>
            <a:ext cx="8839200" cy="184424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0"/>
          <p:cNvSpPr/>
          <p:nvPr/>
        </p:nvSpPr>
        <p:spPr>
          <a:xfrm rot="-5400000" flipH="1">
            <a:off x="6954900" y="-138400"/>
            <a:ext cx="1143000" cy="2854200"/>
          </a:xfrm>
          <a:prstGeom prst="rightBrace">
            <a:avLst>
              <a:gd name="adj1" fmla="val 14707"/>
              <a:gd name="adj2" fmla="val 14301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50" y="0"/>
            <a:ext cx="68979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0" cy="2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350" y="2000850"/>
            <a:ext cx="7307300" cy="31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879204" flipH="1">
            <a:off x="415024" y="974904"/>
            <a:ext cx="989875" cy="218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0" cy="2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425" y="1679477"/>
            <a:ext cx="5013500" cy="34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4405500" y="1086973"/>
            <a:ext cx="440450" cy="146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0" cy="2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463" y="1777250"/>
            <a:ext cx="6365076" cy="3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58528" flipH="1">
            <a:off x="7403881" y="1613810"/>
            <a:ext cx="1278218" cy="202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8100"/>
            <a:ext cx="9143999" cy="208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0625"/>
            <a:ext cx="9144001" cy="25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50" y="0"/>
            <a:ext cx="68979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 and Copyright</a:t>
            </a:r>
            <a:endParaRPr/>
          </a:p>
        </p:txBody>
      </p:sp>
      <p:sp>
        <p:nvSpPr>
          <p:cNvPr id="272" name="Google Shape;27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Black-Eyed Susan Science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Next Generation Science Standards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954F72"/>
                </a:solidFill>
                <a:hlinkClick r:id="rId3"/>
              </a:rPr>
              <a:t>Kimberly Geswein Fonts</a:t>
            </a:r>
            <a:endParaRPr u="sng">
              <a:solidFill>
                <a:srgbClr val="954F7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954F72"/>
                </a:solidFill>
                <a:hlinkClick r:id="rId4"/>
              </a:rPr>
              <a:t>https://images.app.goo.gl/mh1EHhmhR6ekQAte9</a:t>
            </a:r>
            <a:endParaRPr u="sng">
              <a:solidFill>
                <a:srgbClr val="954F7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KB3Teach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The 3am Teacher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The Cher Room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The Painted Crow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Sarah Pecorino Illustration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53B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Teachers Resource Force</a:t>
            </a:r>
            <a:endParaRPr>
              <a:solidFill>
                <a:srgbClr val="67753B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825"/>
            <a:ext cx="9143999" cy="152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538" y="1885911"/>
            <a:ext cx="4220921" cy="315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3775"/>
            <a:ext cx="9143998" cy="341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7813"/>
            <a:ext cx="9143998" cy="344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8875"/>
            <a:ext cx="9143999" cy="3425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Underline the hydrogen in the reactants in red.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  <p:cxnSp>
        <p:nvCxnSpPr>
          <p:cNvPr id="86" name="Google Shape;86;p19"/>
          <p:cNvCxnSpPr/>
          <p:nvPr/>
        </p:nvCxnSpPr>
        <p:spPr>
          <a:xfrm rot="10800000" flipH="1">
            <a:off x="2151525" y="739700"/>
            <a:ext cx="6589200" cy="44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4800"/>
            <a:ext cx="9144000" cy="343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4799"/>
            <a:ext cx="9144000" cy="343391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392200" y="168100"/>
            <a:ext cx="8662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eucha"/>
                <a:ea typeface="Neucha"/>
                <a:cs typeface="Neucha"/>
                <a:sym typeface="Neucha"/>
              </a:rPr>
              <a:t>Directions:  Count them and record.</a:t>
            </a:r>
            <a:endParaRPr sz="3000"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5EC0BE2-9317-477F-B1FB-62A4EC2ED558}"/>
</file>

<file path=customXml/itemProps2.xml><?xml version="1.0" encoding="utf-8"?>
<ds:datastoreItem xmlns:ds="http://schemas.openxmlformats.org/officeDocument/2006/customXml" ds:itemID="{52D25A09-6E8D-47D2-847E-B26EEB9AE4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14A854-9B1C-4094-AE08-294B900971A8}">
  <ds:schemaRefs>
    <ds:schemaRef ds:uri="daa21e55-63ad-464e-ae37-3f135e7c6d11"/>
    <ds:schemaRef ds:uri="2967a9fc-976b-42b5-912b-7e06731de9b6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On-screen Show (16:9)</PresentationFormat>
  <Paragraphs>42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Neucha</vt:lpstr>
      <vt:lpstr>Century Gothic</vt:lpstr>
      <vt:lpstr>Arial</vt:lpstr>
      <vt:lpstr>Simple Light</vt:lpstr>
      <vt:lpstr>PowerPoint Presentation</vt:lpstr>
      <vt:lpstr>Students will be able to explain the Law of Conservation of Mass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 and Copyright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FORTE Robert [Southern River College]</cp:lastModifiedBy>
  <cp:revision>1</cp:revision>
  <dcterms:modified xsi:type="dcterms:W3CDTF">2021-05-16T11:58:10Z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57000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